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sldIdLst>
    <p:sldId id="267" r:id="rId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0066CC"/>
    <a:srgbClr val="FED026"/>
    <a:srgbClr val="FFCCFF"/>
    <a:srgbClr val="423200"/>
    <a:srgbClr val="503D00"/>
    <a:srgbClr val="E2AC00"/>
    <a:srgbClr val="8A6900"/>
    <a:srgbClr val="83B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56" autoAdjust="0"/>
    <p:restoredTop sz="94660"/>
  </p:normalViewPr>
  <p:slideViewPr>
    <p:cSldViewPr snapToGrid="0">
      <p:cViewPr>
        <p:scale>
          <a:sx n="80" d="100"/>
          <a:sy n="80" d="100"/>
        </p:scale>
        <p:origin x="3804" y="108"/>
      </p:cViewPr>
      <p:guideLst>
        <p:guide orient="horz" pos="3120"/>
        <p:guide pos="2160"/>
      </p:guideLst>
    </p:cSldViewPr>
  </p:slideViewPr>
  <p:notesTextViewPr>
    <p:cViewPr>
      <p:scale>
        <a:sx n="3" d="2"/>
        <a:sy n="3" d="2"/>
      </p:scale>
      <p:origin x="0" y="0"/>
    </p:cViewPr>
  </p:notesTextViewPr>
  <p:gridSpacing cx="72008" cy="72008"/>
</p:viewPr>
</file>

<file path=ppt/_rels/presentation.xml.rels>&#65279;<?xml version="1.0" encoding="utf-8" standalone="yes"?>
<Relationships xmlns="http://schemas.openxmlformats.org/package/2006/relationships">
  <Relationship Id="rId3" Type="http://schemas.openxmlformats.org/officeDocument/2006/relationships/presProps" Target="presProps.xml" />
  <Relationship Id="rId2" Type="http://schemas.openxmlformats.org/officeDocument/2006/relationships/slide" Target="slides/slide1.xml" />
  <Relationship Id="rId1" Type="http://schemas.openxmlformats.org/officeDocument/2006/relationships/slideMaster" Target="slideMasters/slideMaster1.xml" />
  <Relationship Id="rId6" Type="http://schemas.openxmlformats.org/officeDocument/2006/relationships/tableStyles" Target="tableStyles.xml" />
  <Relationship Id="rId5" Type="http://schemas.openxmlformats.org/officeDocument/2006/relationships/theme" Target="theme/theme1.xml" />
  <Relationship Id="rId4" Type="http://schemas.openxmlformats.org/officeDocument/2006/relationships/viewProps" Target="viewProps.xml" />
</Relationship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E185EA9-CF40-4BF6-BF4C-0C00CFE162D8}" type="datetimeFigureOut">
              <a:rPr kumimoji="1" lang="ja-JP" altLang="en-US" smtClean="0"/>
              <a:t>2020/6/3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A4003F-5DE2-403E-9A40-D1468DCEA9C1}" type="slidenum">
              <a:rPr kumimoji="1" lang="ja-JP" altLang="en-US" smtClean="0"/>
              <a:t>‹#›</a:t>
            </a:fld>
            <a:endParaRPr kumimoji="1" lang="ja-JP" altLang="en-US"/>
          </a:p>
        </p:txBody>
      </p:sp>
    </p:spTree>
    <p:extLst>
      <p:ext uri="{BB962C8B-B14F-4D97-AF65-F5344CB8AC3E}">
        <p14:creationId xmlns:p14="http://schemas.microsoft.com/office/powerpoint/2010/main" val="75306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E185EA9-CF40-4BF6-BF4C-0C00CFE162D8}" type="datetimeFigureOut">
              <a:rPr kumimoji="1" lang="ja-JP" altLang="en-US" smtClean="0"/>
              <a:t>2020/6/3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A4003F-5DE2-403E-9A40-D1468DCEA9C1}" type="slidenum">
              <a:rPr kumimoji="1" lang="ja-JP" altLang="en-US" smtClean="0"/>
              <a:t>‹#›</a:t>
            </a:fld>
            <a:endParaRPr kumimoji="1" lang="ja-JP" altLang="en-US"/>
          </a:p>
        </p:txBody>
      </p:sp>
    </p:spTree>
    <p:extLst>
      <p:ext uri="{BB962C8B-B14F-4D97-AF65-F5344CB8AC3E}">
        <p14:creationId xmlns:p14="http://schemas.microsoft.com/office/powerpoint/2010/main" val="4246019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E185EA9-CF40-4BF6-BF4C-0C00CFE162D8}" type="datetimeFigureOut">
              <a:rPr kumimoji="1" lang="ja-JP" altLang="en-US" smtClean="0"/>
              <a:t>2020/6/3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A4003F-5DE2-403E-9A40-D1468DCEA9C1}" type="slidenum">
              <a:rPr kumimoji="1" lang="ja-JP" altLang="en-US" smtClean="0"/>
              <a:t>‹#›</a:t>
            </a:fld>
            <a:endParaRPr kumimoji="1" lang="ja-JP" altLang="en-US"/>
          </a:p>
        </p:txBody>
      </p:sp>
    </p:spTree>
    <p:extLst>
      <p:ext uri="{BB962C8B-B14F-4D97-AF65-F5344CB8AC3E}">
        <p14:creationId xmlns:p14="http://schemas.microsoft.com/office/powerpoint/2010/main" val="293669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Shape 30"/>
          <p:cNvSpPr>
            <a:spLocks noGrp="1"/>
          </p:cNvSpPr>
          <p:nvPr>
            <p:ph type="title"/>
          </p:nvPr>
        </p:nvSpPr>
        <p:spPr>
          <a:xfrm>
            <a:off x="669727" y="4009803"/>
            <a:ext cx="5518548" cy="1886397"/>
          </a:xfrm>
          <a:prstGeom prst="rect">
            <a:avLst/>
          </a:prstGeom>
        </p:spPr>
        <p:txBody>
          <a:bodyPr anchor="ctr"/>
          <a:lstStyle/>
          <a:p>
            <a:r>
              <a:t>タイトルテキスト</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8069893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E185EA9-CF40-4BF6-BF4C-0C00CFE162D8}" type="datetimeFigureOut">
              <a:rPr kumimoji="1" lang="ja-JP" altLang="en-US" smtClean="0"/>
              <a:t>2020/6/3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A4003F-5DE2-403E-9A40-D1468DCEA9C1}" type="slidenum">
              <a:rPr kumimoji="1" lang="ja-JP" altLang="en-US" smtClean="0"/>
              <a:t>‹#›</a:t>
            </a:fld>
            <a:endParaRPr kumimoji="1" lang="ja-JP" altLang="en-US"/>
          </a:p>
        </p:txBody>
      </p:sp>
    </p:spTree>
    <p:extLst>
      <p:ext uri="{BB962C8B-B14F-4D97-AF65-F5344CB8AC3E}">
        <p14:creationId xmlns:p14="http://schemas.microsoft.com/office/powerpoint/2010/main" val="293143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E185EA9-CF40-4BF6-BF4C-0C00CFE162D8}" type="datetimeFigureOut">
              <a:rPr kumimoji="1" lang="ja-JP" altLang="en-US" smtClean="0"/>
              <a:t>2020/6/3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A4003F-5DE2-403E-9A40-D1468DCEA9C1}" type="slidenum">
              <a:rPr kumimoji="1" lang="ja-JP" altLang="en-US" smtClean="0"/>
              <a:t>‹#›</a:t>
            </a:fld>
            <a:endParaRPr kumimoji="1" lang="ja-JP" altLang="en-US"/>
          </a:p>
        </p:txBody>
      </p:sp>
    </p:spTree>
    <p:extLst>
      <p:ext uri="{BB962C8B-B14F-4D97-AF65-F5344CB8AC3E}">
        <p14:creationId xmlns:p14="http://schemas.microsoft.com/office/powerpoint/2010/main" val="2296504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E185EA9-CF40-4BF6-BF4C-0C00CFE162D8}" type="datetimeFigureOut">
              <a:rPr kumimoji="1" lang="ja-JP" altLang="en-US" smtClean="0"/>
              <a:t>2020/6/3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A4003F-5DE2-403E-9A40-D1468DCEA9C1}" type="slidenum">
              <a:rPr kumimoji="1" lang="ja-JP" altLang="en-US" smtClean="0"/>
              <a:t>‹#›</a:t>
            </a:fld>
            <a:endParaRPr kumimoji="1" lang="ja-JP" altLang="en-US"/>
          </a:p>
        </p:txBody>
      </p:sp>
    </p:spTree>
    <p:extLst>
      <p:ext uri="{BB962C8B-B14F-4D97-AF65-F5344CB8AC3E}">
        <p14:creationId xmlns:p14="http://schemas.microsoft.com/office/powerpoint/2010/main" val="2366960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E185EA9-CF40-4BF6-BF4C-0C00CFE162D8}" type="datetimeFigureOut">
              <a:rPr kumimoji="1" lang="ja-JP" altLang="en-US" smtClean="0"/>
              <a:t>2020/6/3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AA4003F-5DE2-403E-9A40-D1468DCEA9C1}" type="slidenum">
              <a:rPr kumimoji="1" lang="ja-JP" altLang="en-US" smtClean="0"/>
              <a:t>‹#›</a:t>
            </a:fld>
            <a:endParaRPr kumimoji="1" lang="ja-JP" altLang="en-US"/>
          </a:p>
        </p:txBody>
      </p:sp>
    </p:spTree>
    <p:extLst>
      <p:ext uri="{BB962C8B-B14F-4D97-AF65-F5344CB8AC3E}">
        <p14:creationId xmlns:p14="http://schemas.microsoft.com/office/powerpoint/2010/main" val="400017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E185EA9-CF40-4BF6-BF4C-0C00CFE162D8}" type="datetimeFigureOut">
              <a:rPr kumimoji="1" lang="ja-JP" altLang="en-US" smtClean="0"/>
              <a:t>2020/6/3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AA4003F-5DE2-403E-9A40-D1468DCEA9C1}" type="slidenum">
              <a:rPr kumimoji="1" lang="ja-JP" altLang="en-US" smtClean="0"/>
              <a:t>‹#›</a:t>
            </a:fld>
            <a:endParaRPr kumimoji="1" lang="ja-JP" altLang="en-US"/>
          </a:p>
        </p:txBody>
      </p:sp>
    </p:spTree>
    <p:extLst>
      <p:ext uri="{BB962C8B-B14F-4D97-AF65-F5344CB8AC3E}">
        <p14:creationId xmlns:p14="http://schemas.microsoft.com/office/powerpoint/2010/main" val="72520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85EA9-CF40-4BF6-BF4C-0C00CFE162D8}" type="datetimeFigureOut">
              <a:rPr kumimoji="1" lang="ja-JP" altLang="en-US" smtClean="0"/>
              <a:t>2020/6/3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AA4003F-5DE2-403E-9A40-D1468DCEA9C1}" type="slidenum">
              <a:rPr kumimoji="1" lang="ja-JP" altLang="en-US" smtClean="0"/>
              <a:t>‹#›</a:t>
            </a:fld>
            <a:endParaRPr kumimoji="1" lang="ja-JP" altLang="en-US"/>
          </a:p>
        </p:txBody>
      </p:sp>
    </p:spTree>
    <p:extLst>
      <p:ext uri="{BB962C8B-B14F-4D97-AF65-F5344CB8AC3E}">
        <p14:creationId xmlns:p14="http://schemas.microsoft.com/office/powerpoint/2010/main" val="20754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E185EA9-CF40-4BF6-BF4C-0C00CFE162D8}" type="datetimeFigureOut">
              <a:rPr kumimoji="1" lang="ja-JP" altLang="en-US" smtClean="0"/>
              <a:t>2020/6/3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A4003F-5DE2-403E-9A40-D1468DCEA9C1}" type="slidenum">
              <a:rPr kumimoji="1" lang="ja-JP" altLang="en-US" smtClean="0"/>
              <a:t>‹#›</a:t>
            </a:fld>
            <a:endParaRPr kumimoji="1" lang="ja-JP" altLang="en-US"/>
          </a:p>
        </p:txBody>
      </p:sp>
    </p:spTree>
    <p:extLst>
      <p:ext uri="{BB962C8B-B14F-4D97-AF65-F5344CB8AC3E}">
        <p14:creationId xmlns:p14="http://schemas.microsoft.com/office/powerpoint/2010/main" val="718345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E185EA9-CF40-4BF6-BF4C-0C00CFE162D8}" type="datetimeFigureOut">
              <a:rPr kumimoji="1" lang="ja-JP" altLang="en-US" smtClean="0"/>
              <a:t>2020/6/3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A4003F-5DE2-403E-9A40-D1468DCEA9C1}" type="slidenum">
              <a:rPr kumimoji="1" lang="ja-JP" altLang="en-US" smtClean="0"/>
              <a:t>‹#›</a:t>
            </a:fld>
            <a:endParaRPr kumimoji="1" lang="ja-JP" altLang="en-US"/>
          </a:p>
        </p:txBody>
      </p:sp>
    </p:spTree>
    <p:extLst>
      <p:ext uri="{BB962C8B-B14F-4D97-AF65-F5344CB8AC3E}">
        <p14:creationId xmlns:p14="http://schemas.microsoft.com/office/powerpoint/2010/main" val="1130263010"/>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theme" Target="../theme/theme1.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E185EA9-CF40-4BF6-BF4C-0C00CFE162D8}" type="datetimeFigureOut">
              <a:rPr kumimoji="1" lang="ja-JP" altLang="en-US" smtClean="0"/>
              <a:t>2020/6/3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AA4003F-5DE2-403E-9A40-D1468DCEA9C1}" type="slidenum">
              <a:rPr kumimoji="1" lang="ja-JP" altLang="en-US" smtClean="0"/>
              <a:t>‹#›</a:t>
            </a:fld>
            <a:endParaRPr kumimoji="1" lang="ja-JP" altLang="en-US"/>
          </a:p>
        </p:txBody>
      </p:sp>
    </p:spTree>
    <p:extLst>
      <p:ext uri="{BB962C8B-B14F-4D97-AF65-F5344CB8AC3E}">
        <p14:creationId xmlns:p14="http://schemas.microsoft.com/office/powerpoint/2010/main" val="106549225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8" Type="http://schemas.openxmlformats.org/officeDocument/2006/relationships/image" Target="../media/image7.png" />
  <Relationship Id="rId13" Type="http://schemas.microsoft.com/office/2007/relationships/hdphoto" Target="../media/hdphoto1.wdp" />
  <Relationship Id="rId18" Type="http://schemas.openxmlformats.org/officeDocument/2006/relationships/image" Target="../media/image15.png" />
  <Relationship Id="rId3" Type="http://schemas.openxmlformats.org/officeDocument/2006/relationships/image" Target="../media/image2.png" />
  <Relationship Id="rId21" Type="http://schemas.microsoft.com/office/2007/relationships/hdphoto" Target="../media/hdphoto4.wdp" />
  <Relationship Id="rId7" Type="http://schemas.openxmlformats.org/officeDocument/2006/relationships/image" Target="../media/image6.png" />
  <Relationship Id="rId12" Type="http://schemas.openxmlformats.org/officeDocument/2006/relationships/image" Target="../media/image11.png" />
  <Relationship Id="rId17" Type="http://schemas.openxmlformats.org/officeDocument/2006/relationships/image" Target="../media/image14.png" />
  <Relationship Id="rId2" Type="http://schemas.openxmlformats.org/officeDocument/2006/relationships/image" Target="../media/image1.jpeg" />
  <Relationship Id="rId16" Type="http://schemas.openxmlformats.org/officeDocument/2006/relationships/image" Target="../media/image13.png" />
  <Relationship Id="rId20" Type="http://schemas.openxmlformats.org/officeDocument/2006/relationships/image" Target="../media/image16.png" />
  <Relationship Id="rId1" Type="http://schemas.openxmlformats.org/officeDocument/2006/relationships/slideLayout" Target="../slideLayouts/slideLayout12.xml" />
  <Relationship Id="rId6" Type="http://schemas.openxmlformats.org/officeDocument/2006/relationships/image" Target="../media/image5.png" />
  <Relationship Id="rId11" Type="http://schemas.openxmlformats.org/officeDocument/2006/relationships/image" Target="../media/image10.png" />
  <Relationship Id="rId5" Type="http://schemas.openxmlformats.org/officeDocument/2006/relationships/image" Target="../media/image4.png" />
  <Relationship Id="rId15" Type="http://schemas.microsoft.com/office/2007/relationships/hdphoto" Target="../media/hdphoto2.wdp" />
  <Relationship Id="rId23" Type="http://schemas.microsoft.com/office/2007/relationships/hdphoto" Target="../media/hdphoto5.wdp" />
  <Relationship Id="rId10" Type="http://schemas.openxmlformats.org/officeDocument/2006/relationships/image" Target="../media/image9.png" />
  <Relationship Id="rId19" Type="http://schemas.microsoft.com/office/2007/relationships/hdphoto" Target="../media/hdphoto3.wdp" />
  <Relationship Id="rId4" Type="http://schemas.openxmlformats.org/officeDocument/2006/relationships/image" Target="../media/image3.png" />
  <Relationship Id="rId9" Type="http://schemas.openxmlformats.org/officeDocument/2006/relationships/image" Target="../media/image8.png" />
  <Relationship Id="rId14" Type="http://schemas.openxmlformats.org/officeDocument/2006/relationships/image" Target="../media/image12.png" />
  <Relationship Id="rId22" Type="http://schemas.openxmlformats.org/officeDocument/2006/relationships/image" Target="../media/image17.png" />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3" name="角丸四角形 2"/>
          <p:cNvSpPr/>
          <p:nvPr/>
        </p:nvSpPr>
        <p:spPr>
          <a:xfrm>
            <a:off x="169125" y="146730"/>
            <a:ext cx="6516000" cy="9576000"/>
          </a:xfrm>
          <a:prstGeom prst="roundRect">
            <a:avLst>
              <a:gd name="adj" fmla="val 42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50000"/>
              </a:lnSpc>
              <a:spcBef>
                <a:spcPts val="0"/>
              </a:spcBef>
              <a:spcAft>
                <a:spcPts val="0"/>
              </a:spcAft>
              <a:buClrTx/>
              <a:buSzTx/>
              <a:buFontTx/>
              <a:buNone/>
              <a:tabLst/>
              <a:defRPr/>
            </a:pPr>
            <a:endParaRPr kumimoji="0" lang="ja-JP" altLang="en-US" sz="758"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9" name="Picture 2" descr="080701 ●厚労省ｼﾝﾎﾞﾙﾏｰｸ（電子ﾃﾞｰ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760" y="191310"/>
            <a:ext cx="216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hape 123"/>
          <p:cNvSpPr/>
          <p:nvPr/>
        </p:nvSpPr>
        <p:spPr>
          <a:xfrm>
            <a:off x="51695" y="1555746"/>
            <a:ext cx="6675129" cy="496982"/>
          </a:xfrm>
          <a:prstGeom prst="rect">
            <a:avLst/>
          </a:prstGeom>
          <a:ln w="12700">
            <a:miter lim="400000"/>
          </a:ln>
          <a:extLst>
            <a:ext uri="{C572A759-6A51-4108-AA02-DFA0A04FC94B}">
              <ma14:wrappingTextBoxFlag xmlns:ma14="http://schemas.microsoft.com/office/mac/drawingml/2011/main" xmlns="" val="1"/>
            </a:ext>
          </a:extLst>
        </p:spPr>
        <p:txBody>
          <a:bodyPr wrap="square" lIns="24727" tIns="24727" rIns="24727" bIns="24727">
            <a:spAutoFit/>
          </a:bodyPr>
          <a:lstStyle/>
          <a:p>
            <a:pPr marL="0" marR="0" lvl="0" indent="0" algn="ctr" defTabSz="457200" rtl="0" eaLnBrk="1" fontAlgn="auto" latinLnBrk="0" hangingPunct="1">
              <a:lnSpc>
                <a:spcPct val="100000"/>
              </a:lnSpc>
              <a:spcBef>
                <a:spcPts val="0"/>
              </a:spcBef>
              <a:spcAft>
                <a:spcPts val="429"/>
              </a:spcAft>
              <a:buClrTx/>
              <a:buSzTx/>
              <a:buFontTx/>
              <a:buNone/>
              <a:tabLst/>
              <a:defRPr sz="1000">
                <a:latin typeface="ＤＨＰ平成ゴシックW5"/>
                <a:ea typeface="ＤＨＰ平成ゴシックW5"/>
                <a:cs typeface="ＤＨＰ平成ゴシックW5"/>
                <a:sym typeface="ＤＨＰ平成ゴシックW5"/>
              </a:defRPr>
            </a:pPr>
            <a:r>
              <a:rPr kumimoji="0" lang="ja-JP" altLang="en-US" sz="128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ＤＨＰ平成ゴシックW5"/>
              </a:rPr>
              <a:t>通いの場を開催するために</a:t>
            </a:r>
            <a:r>
              <a:rPr kumimoji="0" lang="ja-JP" altLang="en-US" sz="1286"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ＤＨＰ平成ゴシックW5"/>
              </a:rPr>
              <a:t>、</a:t>
            </a:r>
            <a:r>
              <a:rPr kumimoji="0" lang="ja-JP" altLang="en-US" sz="1286"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ＤＨＰ平成ゴシックW5"/>
              </a:rPr>
              <a:t>　「３つの密（密閉、密集、密接）」を避ける</a:t>
            </a:r>
            <a:r>
              <a:rPr kumimoji="0" lang="ja-JP" altLang="en-US" sz="1286" b="1" i="0" u="none" strike="noStrike" kern="1200" cap="none" spc="0" normalizeH="0" baseline="0" noProof="0" dirty="0" smtClean="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ＤＨＰ平成ゴシックW5"/>
              </a:rPr>
              <a:t>、</a:t>
            </a:r>
            <a:endParaRPr kumimoji="0" lang="en-US" altLang="ja-JP" sz="1286" b="1" i="0" u="none" strike="noStrike" kern="1200" cap="none" spc="0" normalizeH="0" baseline="0" noProof="0" dirty="0" smtClean="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ＤＨＰ平成ゴシックW5"/>
            </a:endParaRPr>
          </a:p>
          <a:p>
            <a:pPr marL="0" marR="0" lvl="0" indent="0" algn="ctr" defTabSz="457200" rtl="0" eaLnBrk="1" fontAlgn="auto" latinLnBrk="0" hangingPunct="1">
              <a:lnSpc>
                <a:spcPct val="100000"/>
              </a:lnSpc>
              <a:spcBef>
                <a:spcPts val="0"/>
              </a:spcBef>
              <a:spcAft>
                <a:spcPts val="429"/>
              </a:spcAft>
              <a:buClrTx/>
              <a:buSzTx/>
              <a:buFontTx/>
              <a:buNone/>
              <a:tabLst/>
              <a:defRPr sz="1000">
                <a:latin typeface="ＤＨＰ平成ゴシックW5"/>
                <a:ea typeface="ＤＨＰ平成ゴシックW5"/>
                <a:cs typeface="ＤＨＰ平成ゴシックW5"/>
                <a:sym typeface="ＤＨＰ平成ゴシックW5"/>
              </a:defRPr>
            </a:pPr>
            <a:r>
              <a:rPr kumimoji="0" lang="ja-JP" altLang="en-US" sz="1286"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ＤＨＰ平成ゴシックW5"/>
              </a:rPr>
              <a:t>　「人と人との距離の確保」</a:t>
            </a:r>
            <a:r>
              <a:rPr kumimoji="0" lang="ja-JP" altLang="en-US" sz="1286" b="1" i="0" u="none" strike="noStrike" kern="1200" cap="none" spc="0" normalizeH="0" baseline="0" noProof="0" dirty="0" smtClean="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ＤＨＰ平成ゴシックW5"/>
              </a:rPr>
              <a:t>、「</a:t>
            </a:r>
            <a:r>
              <a:rPr kumimoji="0" lang="ja-JP" altLang="en-US" sz="1286"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ＤＨＰ平成ゴシックW5"/>
              </a:rPr>
              <a:t>マスクの着用」、「手洗い</a:t>
            </a:r>
            <a:r>
              <a:rPr kumimoji="0" lang="ja-JP" altLang="en-US" sz="1286" b="1" i="0" u="none" strike="noStrike" kern="1200" cap="none" spc="0" normalizeH="0" baseline="0" noProof="0" dirty="0" smtClean="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ＤＨＰ平成ゴシックW5"/>
              </a:rPr>
              <a:t>」</a:t>
            </a:r>
            <a:r>
              <a:rPr kumimoji="0" lang="ja-JP" altLang="en-US" sz="128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ＤＨＰ平成ゴシックW5"/>
              </a:rPr>
              <a:t>が大切です</a:t>
            </a:r>
            <a:endParaRPr kumimoji="0" lang="en-US" altLang="ja-JP" sz="128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ＤＨＰ平成ゴシックW5"/>
            </a:endParaRPr>
          </a:p>
        </p:txBody>
      </p:sp>
      <p:sp>
        <p:nvSpPr>
          <p:cNvPr id="11" name="角丸四角形 10"/>
          <p:cNvSpPr/>
          <p:nvPr/>
        </p:nvSpPr>
        <p:spPr>
          <a:xfrm>
            <a:off x="374555" y="542529"/>
            <a:ext cx="6075589" cy="9282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429"/>
              </a:spcAft>
              <a:buClrTx/>
              <a:buSzTx/>
              <a:buFontTx/>
              <a:buNone/>
              <a:tabLst/>
              <a:defRPr/>
            </a:pPr>
            <a:r>
              <a:rPr kumimoji="0" lang="ja-JP" altLang="en-US" sz="3143"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通い</a:t>
            </a:r>
            <a:r>
              <a:rPr kumimoji="0" lang="ja-JP" altLang="en-US" sz="31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0" lang="ja-JP" altLang="en-US" sz="3143"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場を開催するための留意点</a:t>
            </a:r>
            <a:endParaRPr kumimoji="0" lang="ja-JP" altLang="en-US" sz="31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429"/>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開催の可否や実施方法については、地域における新型コロナウイルス感染症の流行状況を確認し、</a:t>
            </a:r>
            <a:endPar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ts val="800"/>
              </a:lnSpc>
              <a:spcBef>
                <a:spcPts val="0"/>
              </a:spcBef>
              <a:spcAft>
                <a:spcPts val="429"/>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市町村の保健師や感染症に詳しい専門職と相談しながら判断しましょう。</a:t>
            </a:r>
          </a:p>
        </p:txBody>
      </p:sp>
      <p:sp>
        <p:nvSpPr>
          <p:cNvPr id="15" name="正方形/長方形 14"/>
          <p:cNvSpPr/>
          <p:nvPr/>
        </p:nvSpPr>
        <p:spPr>
          <a:xfrm>
            <a:off x="410990" y="3489900"/>
            <a:ext cx="5948971" cy="24976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429"/>
              </a:spcAft>
              <a:buClrTx/>
              <a:buSzTx/>
              <a:buFontTx/>
              <a:buNone/>
              <a:tabLst/>
              <a:defRPr/>
            </a:pPr>
            <a:endParaRPr kumimoji="0"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500353" y="173075"/>
            <a:ext cx="1148933" cy="2571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429"/>
              </a:spcAft>
              <a:buClrTx/>
              <a:buSzTx/>
              <a:buFontTx/>
              <a:buNone/>
              <a:tabLst/>
              <a:defRPr/>
            </a:pPr>
            <a:r>
              <a:rPr kumimoji="0" lang="ja-JP" altLang="en-US" sz="107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厚生労働省</a:t>
            </a:r>
            <a:endParaRPr kumimoji="0" lang="ja-JP" altLang="en-US" sz="107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486994" y="6611717"/>
            <a:ext cx="5760000" cy="288000"/>
          </a:xfrm>
          <a:prstGeom prst="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100" b="1" i="0" u="none" strike="noStrike" kern="1200" cap="none" spc="0" normalizeH="0" baseline="0" noProof="0" dirty="0">
                <a:ln w="0"/>
                <a:solidFill>
                  <a:prstClr val="white"/>
                </a:solidFill>
                <a:effectLst/>
                <a:uLnTx/>
                <a:uFillTx/>
                <a:latin typeface="Meiryo UI" panose="020B0604030504040204" pitchFamily="50" charset="-128"/>
                <a:ea typeface="Meiryo UI" panose="020B0604030504040204" pitchFamily="50" charset="-128"/>
                <a:cs typeface="+mn-cs"/>
              </a:rPr>
              <a:t>～体操など身体を動かす活動を</a:t>
            </a:r>
            <a:r>
              <a:rPr kumimoji="0" lang="ja-JP" altLang="en-US" sz="2100" b="1" i="0" u="none" strike="noStrike" kern="1200" cap="none" spc="0" normalizeH="0" baseline="0" noProof="0" dirty="0" smtClean="0">
                <a:ln w="0"/>
                <a:solidFill>
                  <a:prstClr val="white"/>
                </a:solidFill>
                <a:effectLst/>
                <a:uLnTx/>
                <a:uFillTx/>
                <a:latin typeface="Meiryo UI" panose="020B0604030504040204" pitchFamily="50" charset="-128"/>
                <a:ea typeface="Meiryo UI" panose="020B0604030504040204" pitchFamily="50" charset="-128"/>
                <a:cs typeface="+mn-cs"/>
              </a:rPr>
              <a:t>する場合～</a:t>
            </a:r>
            <a:endParaRPr kumimoji="0" lang="ja-JP" altLang="en-US" sz="2100" b="1" i="0" u="none" strike="noStrike" kern="1200" cap="none" spc="0" normalizeH="0" baseline="0" noProof="0" dirty="0">
              <a:ln w="0"/>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38" name="テキスト ボックス 437"/>
          <p:cNvSpPr txBox="1"/>
          <p:nvPr/>
        </p:nvSpPr>
        <p:spPr>
          <a:xfrm>
            <a:off x="5243537" y="179811"/>
            <a:ext cx="1175341" cy="224229"/>
          </a:xfrm>
          <a:prstGeom prst="rect">
            <a:avLst/>
          </a:prstGeom>
          <a:noFill/>
          <a:ln>
            <a:solidFill>
              <a:schemeClr val="tx1">
                <a:lumMod val="85000"/>
                <a:lumOff val="1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429"/>
              </a:spcAft>
              <a:buClrTx/>
              <a:buSzTx/>
              <a:buFontTx/>
              <a:buNone/>
              <a:tabLst/>
              <a:defRPr/>
            </a:pPr>
            <a:r>
              <a:rPr kumimoji="0"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運営者・リーダー向け</a:t>
            </a:r>
          </a:p>
        </p:txBody>
      </p:sp>
      <p:sp>
        <p:nvSpPr>
          <p:cNvPr id="439" name="Shape 131"/>
          <p:cNvSpPr/>
          <p:nvPr/>
        </p:nvSpPr>
        <p:spPr>
          <a:xfrm>
            <a:off x="5943809" y="9709942"/>
            <a:ext cx="823331" cy="181833"/>
          </a:xfrm>
          <a:prstGeom prst="rect">
            <a:avLst/>
          </a:prstGeom>
          <a:ln w="12700">
            <a:miter lim="400000"/>
          </a:ln>
          <a:extLst>
            <a:ext uri="{C572A759-6A51-4108-AA02-DFA0A04FC94B}">
              <ma14:wrappingTextBoxFlag xmlns:ma14="http://schemas.microsoft.com/office/mac/drawingml/2011/main" xmlns="" val="1"/>
            </a:ext>
          </a:extLst>
        </p:spPr>
        <p:txBody>
          <a:bodyPr wrap="square" lIns="24727" tIns="24727" rIns="24727" bIns="24727">
            <a:spAutoFit/>
          </a:bodyPr>
          <a:lstStyle>
            <a:lvl1pPr algn="r">
              <a:defRPr sz="900">
                <a:latin typeface="ＤＨＰ平成ゴシックW5"/>
                <a:ea typeface="ＤＨＰ平成ゴシックW5"/>
                <a:cs typeface="ＤＨＰ平成ゴシックW5"/>
                <a:sym typeface="ＤＨＰ平成ゴシックW5"/>
              </a:defRPr>
            </a:lvl1pPr>
          </a:lstStyle>
          <a:p>
            <a:pPr marL="0" marR="0" lvl="0" indent="0" algn="r" defTabSz="457200" rtl="0" eaLnBrk="1" fontAlgn="auto" latinLnBrk="0" hangingPunct="1">
              <a:lnSpc>
                <a:spcPct val="100000"/>
              </a:lnSpc>
              <a:spcBef>
                <a:spcPts val="0"/>
              </a:spcBef>
              <a:spcAft>
                <a:spcPts val="429"/>
              </a:spcAft>
              <a:buClrTx/>
              <a:buSzTx/>
              <a:buFontTx/>
              <a:buNone/>
              <a:tabLst/>
              <a:defRPr/>
            </a:pPr>
            <a:r>
              <a:rPr kumimoji="0"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ＤＨＰ平成ゴシックW5"/>
              </a:rPr>
              <a:t>令和２年６月</a:t>
            </a:r>
            <a:endParaRPr kumimoji="0"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ＤＨＰ平成ゴシックW5"/>
            </a:endParaRPr>
          </a:p>
        </p:txBody>
      </p:sp>
      <p:cxnSp>
        <p:nvCxnSpPr>
          <p:cNvPr id="5" name="直線コネクタ 4"/>
          <p:cNvCxnSpPr/>
          <p:nvPr/>
        </p:nvCxnSpPr>
        <p:spPr>
          <a:xfrm>
            <a:off x="411626" y="1485413"/>
            <a:ext cx="597641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2" name="Shape 125"/>
          <p:cNvSpPr/>
          <p:nvPr/>
        </p:nvSpPr>
        <p:spPr>
          <a:xfrm>
            <a:off x="714173" y="9466427"/>
            <a:ext cx="4141249" cy="181633"/>
          </a:xfrm>
          <a:prstGeom prst="rect">
            <a:avLst/>
          </a:prstGeom>
          <a:ln w="3175">
            <a:miter lim="400000"/>
          </a:ln>
          <a:extLst>
            <a:ext uri="{C572A759-6A51-4108-AA02-DFA0A04FC94B}">
              <ma14:wrappingTextBoxFlag xmlns:ma14="http://schemas.microsoft.com/office/mac/drawingml/2011/main" xmlns="" val="1"/>
            </a:ext>
          </a:extLst>
        </p:spPr>
        <p:txBody>
          <a:bodyPr wrap="square" lIns="28978" tIns="28978" rIns="28978" bIns="28978">
            <a:spAutoFit/>
          </a:bodyPr>
          <a:lstStyle>
            <a:lvl1pPr algn="l" defTabSz="1217083">
              <a:defRPr sz="2500">
                <a:latin typeface="YuGothic Bold"/>
                <a:ea typeface="YuGothic Bold"/>
                <a:cs typeface="YuGothic Bold"/>
                <a:sym typeface="YuGothic Bold"/>
              </a:defRPr>
            </a:lvl1pPr>
          </a:lstStyle>
          <a:p>
            <a:pPr marL="0" marR="0" lvl="0" indent="0" algn="l" defTabSz="1217083" rtl="0" eaLnBrk="1" fontAlgn="auto" latinLnBrk="0" hangingPunct="1">
              <a:lnSpc>
                <a:spcPct val="100000"/>
              </a:lnSpc>
              <a:spcBef>
                <a:spcPts val="0"/>
              </a:spcBef>
              <a:spcAft>
                <a:spcPts val="429"/>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YuGothic Bold"/>
              </a:rPr>
              <a:t>自宅でも</a:t>
            </a:r>
            <a:r>
              <a:rPr kumimoji="0"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YuGothic Bold"/>
              </a:rPr>
              <a:t>できる全国のご当地体操</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YuGothic Bold"/>
              </a:rPr>
              <a:t>の動画やリーフレットの情報を掲載しています</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YuGothic Bold"/>
            </a:endParaRPr>
          </a:p>
        </p:txBody>
      </p:sp>
      <p:cxnSp>
        <p:nvCxnSpPr>
          <p:cNvPr id="617" name="直線コネクタ 616"/>
          <p:cNvCxnSpPr/>
          <p:nvPr/>
        </p:nvCxnSpPr>
        <p:spPr>
          <a:xfrm>
            <a:off x="162322" y="9297322"/>
            <a:ext cx="6516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410990" y="2446709"/>
            <a:ext cx="6788830" cy="4016484"/>
          </a:xfrm>
          <a:prstGeom prst="rect">
            <a:avLst/>
          </a:prstGeom>
        </p:spPr>
        <p:txBody>
          <a:bodyPr wrap="square">
            <a:spAutoFit/>
          </a:bodyPr>
          <a:lstStyle/>
          <a:p>
            <a:pPr marL="171450" marR="0" lvl="0" indent="-171450" algn="l" defTabSz="457200" rtl="0" eaLnBrk="1" fontAlgn="auto" latinLnBrk="0" hangingPunct="1">
              <a:lnSpc>
                <a:spcPts val="2400"/>
              </a:lnSpc>
              <a:spcBef>
                <a:spcPts val="0"/>
              </a:spcBef>
              <a:spcAft>
                <a:spcPts val="0"/>
              </a:spcAft>
              <a:buClrTx/>
              <a:buSzTx/>
              <a:buFont typeface="Century Gothic" panose="020B0502020202020204" pitchFamily="34" charset="0"/>
              <a:buChar char="♣"/>
              <a:tabLst/>
              <a:defRPr/>
            </a:pP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自分自身の健康管理にも十分配慮する</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ようにしましょう</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ts val="2400"/>
              </a:lnSpc>
              <a:spcBef>
                <a:spcPts val="0"/>
              </a:spcBef>
              <a:spcAft>
                <a:spcPts val="0"/>
              </a:spcAft>
              <a:buClrTx/>
              <a:buSzTx/>
              <a:buFont typeface="Century Gothic" panose="020B0502020202020204" pitchFamily="34" charset="0"/>
              <a:buChar char="♣"/>
              <a:tabLst/>
              <a:defRPr/>
            </a:pPr>
            <a:r>
              <a:rPr kumimoji="0"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参加者</a:t>
            </a:r>
            <a:r>
              <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の体温や体調</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の確認を行い、</a:t>
            </a:r>
            <a:r>
              <a:rPr kumimoji="0" lang="ja-JP"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参加者名簿を作成</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a:t>
            </a:r>
            <a:r>
              <a:rPr kumimoji="0" lang="ja-JP"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記録</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よう</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にしましょう</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注：</a:t>
            </a:r>
            <a:r>
              <a:rPr kumimoji="0" lang="ja-JP"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発熱</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など</a:t>
            </a:r>
            <a:r>
              <a:rPr kumimoji="0" lang="ja-JP"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が</a:t>
            </a:r>
            <a:r>
              <a:rPr kumimoji="0" lang="ja-JP"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認められる場合には、参加を</a:t>
            </a:r>
            <a:r>
              <a:rPr kumimoji="0" lang="ja-JP"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断</a:t>
            </a:r>
            <a:r>
              <a:rPr kumimoji="0"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りましょう</a:t>
            </a:r>
            <a:endParaRPr kumimoji="0"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ts val="2400"/>
              </a:lnSpc>
              <a:spcBef>
                <a:spcPts val="0"/>
              </a:spcBef>
              <a:spcAft>
                <a:spcPts val="0"/>
              </a:spcAft>
              <a:buClrTx/>
              <a:buSzTx/>
              <a:buFont typeface="Century Gothic" panose="020B0502020202020204" pitchFamily="34" charset="0"/>
              <a:buChar char="♣"/>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参加者には、「毎日</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体温を計測</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をする」「</a:t>
            </a:r>
            <a:r>
              <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症状がなくても</a:t>
            </a:r>
            <a:r>
              <a:rPr kumimoji="0" lang="ja-JP"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マスクを着用</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水と石けんで丁寧な</a:t>
            </a:r>
            <a:r>
              <a:rPr kumimoji="0" lang="ja-JP"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手洗い</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をする」ように</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呼びかけましょう</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ts val="2400"/>
              </a:lnSpc>
              <a:spcBef>
                <a:spcPts val="0"/>
              </a:spcBef>
              <a:spcAft>
                <a:spcPts val="0"/>
              </a:spcAft>
              <a:buClrTx/>
              <a:buSzTx/>
              <a:buFont typeface="Century Gothic" panose="020B0502020202020204" pitchFamily="34" charset="0"/>
              <a:buChar char="♣"/>
              <a:tabLst/>
              <a:defRPr/>
            </a:pPr>
            <a:r>
              <a:rPr kumimoji="0"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市町村</a:t>
            </a:r>
            <a:r>
              <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0"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担当者</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など</a:t>
            </a:r>
            <a:r>
              <a:rPr kumimoji="0"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と</a:t>
            </a:r>
            <a:r>
              <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連携し</a:t>
            </a:r>
            <a:r>
              <a:rPr kumimoji="0"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参加</a:t>
            </a:r>
            <a:r>
              <a:rPr kumimoji="0" lang="ja-JP"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しなくなった</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方の</a:t>
            </a:r>
            <a:r>
              <a:rPr kumimoji="0" lang="ja-JP"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把握や参加の呼びかけ</a:t>
            </a:r>
            <a:r>
              <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0"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行</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うことも大切です</a:t>
            </a:r>
            <a:endParaRPr lang="en-US" altLang="ja-JP" sz="12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ts val="1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defRPr/>
            </a:pPr>
            <a:endParaRPr kumimoji="0" lang="en-US"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defRPr/>
            </a:pPr>
            <a:endParaRPr kumimoji="0" lang="en-US"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ts val="2400"/>
              </a:lnSpc>
              <a:spcBef>
                <a:spcPts val="0"/>
              </a:spcBef>
              <a:spcAft>
                <a:spcPts val="0"/>
              </a:spcAft>
              <a:buClrTx/>
              <a:buSzTx/>
              <a:buFont typeface="Century Gothic" panose="020B0502020202020204" pitchFamily="34" charset="0"/>
              <a:buChar char="♣"/>
              <a:tabLst/>
              <a:defRPr/>
            </a:pP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複数の人が触れる</a:t>
            </a:r>
            <a:r>
              <a:rPr kumimoji="0"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手すり、ドアノブ、テーブル、椅子などは、</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適宜、</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塩素</a:t>
            </a:r>
            <a:r>
              <a:rPr kumimoji="0" lang="ja-JP"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系漂白剤（次亜塩素酸ナトリウム</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0.05</a:t>
            </a:r>
            <a:r>
              <a:rPr kumimoji="0" lang="ja-JP"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a:t>
            </a:r>
            <a:r>
              <a:rPr kumimoji="0" lang="ja-JP"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アルコール</a:t>
            </a:r>
            <a:r>
              <a:rPr kumimoji="0"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など</a:t>
            </a:r>
            <a:r>
              <a:rPr kumimoji="0" lang="ja-JP"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で消毒</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を行いましょう</a:t>
            </a: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ts val="2400"/>
              </a:lnSpc>
              <a:spcBef>
                <a:spcPts val="0"/>
              </a:spcBef>
              <a:spcAft>
                <a:spcPts val="0"/>
              </a:spcAft>
              <a:buClrTx/>
              <a:buSzTx/>
              <a:buFont typeface="Century Gothic" panose="020B0502020202020204" pitchFamily="34" charset="0"/>
              <a:buChar char="♣"/>
              <a:tabLst/>
              <a:defRPr/>
            </a:pP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公民館など</a:t>
            </a:r>
            <a:r>
              <a:rPr kumimoji="0"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室内</a:t>
            </a:r>
            <a:r>
              <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で開催する場合は、</a:t>
            </a:r>
            <a:r>
              <a:rPr kumimoji="0" lang="ja-JP"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１時間に２回以上の換気</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を行いましょう</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ts val="2400"/>
              </a:lnSpc>
              <a:spcBef>
                <a:spcPts val="0"/>
              </a:spcBef>
              <a:spcAft>
                <a:spcPts val="0"/>
              </a:spcAft>
              <a:buClrTx/>
              <a:buSzTx/>
              <a:buFont typeface="Century Gothic" panose="020B0502020202020204" pitchFamily="34" charset="0"/>
              <a:buChar char="♣"/>
              <a:tabLst/>
              <a:defRPr/>
            </a:pPr>
            <a:r>
              <a:rPr kumimoji="0"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参加者</a:t>
            </a:r>
            <a:r>
              <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同士の間隔は</a:t>
            </a:r>
            <a:r>
              <a:rPr kumimoji="0"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互いに</a:t>
            </a:r>
            <a:r>
              <a:rPr kumimoji="0" lang="ja-JP"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手を伸ばしたら手が届く範囲</a:t>
            </a:r>
            <a:r>
              <a:rPr kumimoji="0" lang="ja-JP"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以上</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空けるようにしましょう</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ts val="2400"/>
              </a:lnSpc>
              <a:spcBef>
                <a:spcPts val="0"/>
              </a:spcBef>
              <a:spcAft>
                <a:spcPts val="0"/>
              </a:spcAft>
              <a:buClrTx/>
              <a:buSzTx/>
              <a:buFont typeface="Century Gothic" panose="020B0502020202020204" pitchFamily="34" charset="0"/>
              <a:buChar char="♣"/>
              <a:tabLst/>
              <a:defRPr/>
            </a:pPr>
            <a:r>
              <a:rPr kumimoji="0"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会話</a:t>
            </a:r>
            <a:r>
              <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をする際は、</a:t>
            </a:r>
            <a:r>
              <a:rPr kumimoji="0" lang="ja-JP"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正面に立</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たない</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よう</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に、注意を促しましょう</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ts val="2400"/>
              </a:lnSpc>
              <a:spcBef>
                <a:spcPts val="0"/>
              </a:spcBef>
              <a:spcAft>
                <a:spcPts val="0"/>
              </a:spcAft>
              <a:buClrTx/>
              <a:buSzTx/>
              <a:buFont typeface="Century Gothic" panose="020B0502020202020204" pitchFamily="34" charset="0"/>
              <a:buChar char="♣"/>
              <a:tabLst/>
              <a:defRPr/>
            </a:pPr>
            <a:r>
              <a:rPr kumimoji="0"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文字</a:t>
            </a:r>
            <a:r>
              <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（紙）や録音、</a:t>
            </a:r>
            <a:r>
              <a:rPr kumimoji="0"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マイク</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など</a:t>
            </a:r>
            <a:r>
              <a:rPr kumimoji="0"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活用するなど</a:t>
            </a:r>
            <a:r>
              <a:rPr kumimoji="0"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大きな</a:t>
            </a:r>
            <a:r>
              <a:rPr kumimoji="0" lang="ja-JP"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声を出す機会を</a:t>
            </a:r>
            <a:r>
              <a:rPr kumimoji="0" lang="ja-JP"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少なく</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するように工夫しましょう</a:t>
            </a: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58" name="テキスト ボックス 657"/>
          <p:cNvSpPr txBox="1"/>
          <p:nvPr/>
        </p:nvSpPr>
        <p:spPr>
          <a:xfrm>
            <a:off x="410990" y="7013695"/>
            <a:ext cx="6457109" cy="954107"/>
          </a:xfrm>
          <a:prstGeom prst="rect">
            <a:avLst/>
          </a:prstGeom>
          <a:noFill/>
        </p:spPr>
        <p:txBody>
          <a:bodyPr wrap="square" rtlCol="0">
            <a:spAutoFit/>
          </a:bodyPr>
          <a:lstStyle/>
          <a:p>
            <a:pPr marL="171450" marR="0" lvl="0" indent="-171450" algn="l" defTabSz="457200" rtl="0" eaLnBrk="1" fontAlgn="auto" latinLnBrk="0" hangingPunct="1">
              <a:spcBef>
                <a:spcPts val="0"/>
              </a:spcBef>
              <a:spcAft>
                <a:spcPts val="0"/>
              </a:spcAft>
              <a:buClrTx/>
              <a:buSzTx/>
              <a:buFont typeface="Century Gothic" panose="020B0502020202020204" pitchFamily="34" charset="0"/>
              <a:buChar char="♣"/>
              <a:tabLst/>
              <a:defRPr/>
            </a:pPr>
            <a:r>
              <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マスクを着けて運動をする場合は、身体への負荷が著しく大きくな</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りやすいため、</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200" b="0" i="0" u="none" strike="noStrike" kern="1200" cap="none" spc="0" normalizeH="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無理</a:t>
            </a:r>
            <a:r>
              <a:rPr kumimoji="0" lang="ja-JP"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のないよう負荷を下げたり、休憩を取るなど</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0" lang="ja-JP"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配慮</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しましょう</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defRPr/>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注：公園</a:t>
            </a:r>
            <a:r>
              <a:rPr lang="ja-JP" altLang="en-US" sz="1100" dirty="0" smtClean="0">
                <a:solidFill>
                  <a:prstClr val="black"/>
                </a:solidFill>
                <a:latin typeface="Meiryo UI" panose="020B0604030504040204" pitchFamily="50" charset="-128"/>
                <a:ea typeface="Meiryo UI" panose="020B0604030504040204" pitchFamily="50" charset="-128"/>
              </a:rPr>
              <a:t>など</a:t>
            </a:r>
            <a:r>
              <a:rPr lang="ja-JP" altLang="en-US" sz="1100" dirty="0">
                <a:solidFill>
                  <a:prstClr val="black"/>
                </a:solidFill>
                <a:latin typeface="Meiryo UI" panose="020B0604030504040204" pitchFamily="50" charset="-128"/>
                <a:ea typeface="Meiryo UI" panose="020B0604030504040204" pitchFamily="50" charset="-128"/>
              </a:rPr>
              <a:t>屋外で人と十分な距離（２ｍ以上）を確保できる場合は、マスクを</a:t>
            </a:r>
            <a:r>
              <a:rPr lang="ja-JP" altLang="en-US" sz="1100" dirty="0" smtClean="0">
                <a:solidFill>
                  <a:prstClr val="black"/>
                </a:solidFill>
                <a:latin typeface="Meiryo UI" panose="020B0604030504040204" pitchFamily="50" charset="-128"/>
                <a:ea typeface="Meiryo UI" panose="020B0604030504040204" pitchFamily="50" charset="-128"/>
              </a:rPr>
              <a:t>はずしましょう</a:t>
            </a:r>
            <a:endParaRPr kumimoji="0"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71450" marR="0" lvl="0" indent="-171450" algn="l" defTabSz="457200" rtl="0" eaLnBrk="1" fontAlgn="auto" latinLnBrk="0" hangingPunct="1">
              <a:lnSpc>
                <a:spcPts val="2400"/>
              </a:lnSpc>
              <a:spcBef>
                <a:spcPts val="0"/>
              </a:spcBef>
              <a:spcAft>
                <a:spcPts val="0"/>
              </a:spcAft>
              <a:buClrTx/>
              <a:buSzTx/>
              <a:buFont typeface="Century Gothic" panose="020B0502020202020204" pitchFamily="34" charset="0"/>
              <a:buChar char="♣"/>
              <a:tabLst/>
              <a:defRPr/>
            </a:pPr>
            <a:r>
              <a:rPr kumimoji="0"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熱中症</a:t>
            </a:r>
            <a:r>
              <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予防の</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ため</a:t>
            </a:r>
            <a:r>
              <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こまめな水分補給や室温</a:t>
            </a:r>
            <a:r>
              <a:rPr kumimoji="0" lang="ja-JP"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調整</a:t>
            </a:r>
            <a:r>
              <a:rPr kumimoji="0"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など</a:t>
            </a:r>
            <a:r>
              <a:rPr kumimoji="0" lang="ja-JP"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0" lang="ja-JP"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よう気をつけましょう</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59" name="テキスト ボックス 658"/>
          <p:cNvSpPr txBox="1"/>
          <p:nvPr/>
        </p:nvSpPr>
        <p:spPr>
          <a:xfrm>
            <a:off x="410990" y="8329387"/>
            <a:ext cx="6457109" cy="954107"/>
          </a:xfrm>
          <a:prstGeom prst="rect">
            <a:avLst/>
          </a:prstGeom>
          <a:noFill/>
        </p:spPr>
        <p:txBody>
          <a:bodyPr wrap="square" rtlCol="0">
            <a:spAutoFit/>
          </a:bodyPr>
          <a:lstStyle/>
          <a:p>
            <a:pPr marL="171450" marR="0" lvl="0" indent="-171450" algn="l" defTabSz="457200" rtl="0" eaLnBrk="1" fontAlgn="auto" latinLnBrk="0" hangingPunct="1">
              <a:lnSpc>
                <a:spcPts val="2400"/>
              </a:lnSpc>
              <a:spcBef>
                <a:spcPts val="0"/>
              </a:spcBef>
              <a:spcAft>
                <a:spcPts val="0"/>
              </a:spcAft>
              <a:buClrTx/>
              <a:buSzTx/>
              <a:buFont typeface="Century Gothic" panose="020B0502020202020204" pitchFamily="34" charset="0"/>
              <a:buChar char="♣"/>
              <a:tabLst/>
              <a:defRPr/>
            </a:pPr>
            <a:r>
              <a:rPr kumimoji="0"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座席</a:t>
            </a:r>
            <a:r>
              <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の配置</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a:t>
            </a:r>
            <a:r>
              <a:rPr kumimoji="0" lang="ja-JP"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横並びで座るなどの工夫</a:t>
            </a:r>
            <a:r>
              <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0"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行</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い、距離をとるように調整しましょう</a:t>
            </a: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50000"/>
              </a:lnSpc>
              <a:spcBef>
                <a:spcPts val="0"/>
              </a:spcBef>
              <a:spcAft>
                <a:spcPts val="0"/>
              </a:spcAft>
              <a:buClrTx/>
              <a:buSzTx/>
              <a:buFont typeface="Century Gothic" panose="020B0502020202020204" pitchFamily="34" charset="0"/>
              <a:buChar char="♣"/>
              <a:tabLst/>
              <a:defRPr/>
            </a:pPr>
            <a:r>
              <a:rPr kumimoji="0"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会食</a:t>
            </a:r>
            <a:r>
              <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では、</a:t>
            </a:r>
            <a:r>
              <a:rPr kumimoji="0" lang="ja-JP"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料理は個別に配膳</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a:t>
            </a:r>
            <a:r>
              <a:rPr kumimoji="0" lang="ja-JP"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茶菓は個別包装されたもの</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を用意しましょう</a:t>
            </a: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50000"/>
              </a:lnSpc>
              <a:spcBef>
                <a:spcPts val="0"/>
              </a:spcBef>
              <a:spcAft>
                <a:spcPts val="0"/>
              </a:spcAft>
              <a:buClrTx/>
              <a:buSzTx/>
              <a:buFont typeface="Century Gothic" panose="020B0502020202020204" pitchFamily="34" charset="0"/>
              <a:buChar char="♣"/>
              <a:tabLst/>
              <a:defRPr/>
            </a:pPr>
            <a:r>
              <a:rPr kumimoji="0"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食器</a:t>
            </a:r>
            <a:r>
              <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やコップ、箸などは、</a:t>
            </a:r>
            <a:r>
              <a:rPr kumimoji="0" lang="ja-JP"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使い捨て</a:t>
            </a:r>
            <a:r>
              <a:rPr kumimoji="0"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にし</a:t>
            </a:r>
            <a:r>
              <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たり、洗剤で</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しっかりと</a:t>
            </a:r>
            <a:r>
              <a:rPr kumimoji="0"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洗</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いましょう</a:t>
            </a: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60" name="正方形/長方形 659"/>
          <p:cNvSpPr/>
          <p:nvPr/>
        </p:nvSpPr>
        <p:spPr>
          <a:xfrm>
            <a:off x="482791" y="8062105"/>
            <a:ext cx="5760000" cy="288000"/>
          </a:xfrm>
          <a:prstGeom prst="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100" b="1" i="0" u="none" strike="noStrike" kern="1200" cap="none" spc="0" normalizeH="0" baseline="0" noProof="0" dirty="0" smtClean="0">
                <a:ln w="0"/>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ja-JP" sz="2100" b="1" i="0" u="none" strike="noStrike" kern="1200" cap="none" spc="0" normalizeH="0" baseline="0" noProof="0" dirty="0" smtClean="0">
                <a:ln w="0"/>
                <a:solidFill>
                  <a:prstClr val="white"/>
                </a:solidFill>
                <a:effectLst/>
                <a:uLnTx/>
                <a:uFillTx/>
                <a:latin typeface="Meiryo UI" panose="020B0604030504040204" pitchFamily="50" charset="-128"/>
                <a:ea typeface="Meiryo UI" panose="020B0604030504040204" pitchFamily="50" charset="-128"/>
                <a:cs typeface="+mn-cs"/>
              </a:rPr>
              <a:t>飲食</a:t>
            </a:r>
            <a:r>
              <a:rPr kumimoji="0" lang="ja-JP" altLang="ja-JP" sz="2100" b="1" i="0" u="none" strike="noStrike" kern="1200" cap="none" spc="0" normalizeH="0" baseline="0" noProof="0" dirty="0">
                <a:ln w="0"/>
                <a:solidFill>
                  <a:prstClr val="white"/>
                </a:solidFill>
                <a:effectLst/>
                <a:uLnTx/>
                <a:uFillTx/>
                <a:latin typeface="Meiryo UI" panose="020B0604030504040204" pitchFamily="50" charset="-128"/>
                <a:ea typeface="Meiryo UI" panose="020B0604030504040204" pitchFamily="50" charset="-128"/>
                <a:cs typeface="+mn-cs"/>
              </a:rPr>
              <a:t>を伴う活動をする場合</a:t>
            </a:r>
            <a:r>
              <a:rPr kumimoji="0" lang="ja-JP" altLang="en-US" sz="2100" b="1" i="0" u="none" strike="noStrike" kern="1200" cap="none" spc="0" normalizeH="0" baseline="0" noProof="0" dirty="0">
                <a:ln w="0"/>
                <a:solidFill>
                  <a:prstClr val="white"/>
                </a:solidFill>
                <a:effectLst/>
                <a:uLnTx/>
                <a:uFillTx/>
                <a:latin typeface="Meiryo UI" panose="020B0604030504040204" pitchFamily="50" charset="-128"/>
                <a:ea typeface="Meiryo UI" panose="020B0604030504040204" pitchFamily="50" charset="-128"/>
                <a:cs typeface="+mn-cs"/>
              </a:rPr>
              <a:t>～</a:t>
            </a:r>
          </a:p>
        </p:txBody>
      </p:sp>
      <p:grpSp>
        <p:nvGrpSpPr>
          <p:cNvPr id="661" name="グループ化 660"/>
          <p:cNvGrpSpPr/>
          <p:nvPr/>
        </p:nvGrpSpPr>
        <p:grpSpPr>
          <a:xfrm>
            <a:off x="5644609" y="3650132"/>
            <a:ext cx="964345" cy="546813"/>
            <a:chOff x="2720453" y="1705866"/>
            <a:chExt cx="957600" cy="648000"/>
          </a:xfrm>
        </p:grpSpPr>
        <p:pic>
          <p:nvPicPr>
            <p:cNvPr id="662" name="図 6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0453" y="1705866"/>
              <a:ext cx="492480" cy="648000"/>
            </a:xfrm>
            <a:prstGeom prst="rect">
              <a:avLst/>
            </a:prstGeom>
          </p:spPr>
        </p:pic>
        <p:pic>
          <p:nvPicPr>
            <p:cNvPr id="663" name="図 6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2933" y="1733193"/>
              <a:ext cx="465120" cy="612000"/>
            </a:xfrm>
            <a:prstGeom prst="rect">
              <a:avLst/>
            </a:prstGeom>
          </p:spPr>
        </p:pic>
      </p:grpSp>
      <p:pic>
        <p:nvPicPr>
          <p:cNvPr id="665" name="図 6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1090" y="3635431"/>
            <a:ext cx="504000" cy="504000"/>
          </a:xfrm>
          <a:prstGeom prst="rect">
            <a:avLst/>
          </a:prstGeom>
        </p:spPr>
      </p:pic>
      <p:pic>
        <p:nvPicPr>
          <p:cNvPr id="666" name="図 6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3648" y="3086673"/>
            <a:ext cx="528980" cy="324000"/>
          </a:xfrm>
          <a:prstGeom prst="rect">
            <a:avLst/>
          </a:prstGeom>
        </p:spPr>
      </p:pic>
      <p:pic>
        <p:nvPicPr>
          <p:cNvPr id="667" name="図 6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0501" y="4901177"/>
            <a:ext cx="765011" cy="647709"/>
          </a:xfrm>
          <a:prstGeom prst="rect">
            <a:avLst/>
          </a:prstGeom>
        </p:spPr>
      </p:pic>
      <p:pic>
        <p:nvPicPr>
          <p:cNvPr id="668" name="図 66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8786" y="8343493"/>
            <a:ext cx="396000" cy="576000"/>
          </a:xfrm>
          <a:prstGeom prst="rect">
            <a:avLst/>
          </a:prstGeom>
        </p:spPr>
      </p:pic>
      <p:pic>
        <p:nvPicPr>
          <p:cNvPr id="669" name="図 66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32404" y="8865723"/>
            <a:ext cx="396000" cy="371250"/>
          </a:xfrm>
          <a:prstGeom prst="rect">
            <a:avLst/>
          </a:prstGeom>
        </p:spPr>
      </p:pic>
      <p:sp>
        <p:nvSpPr>
          <p:cNvPr id="12" name="正方形/長方形 11"/>
          <p:cNvSpPr/>
          <p:nvPr/>
        </p:nvSpPr>
        <p:spPr>
          <a:xfrm>
            <a:off x="482791" y="2123819"/>
            <a:ext cx="5760000" cy="288000"/>
          </a:xfrm>
          <a:prstGeom prst="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100" b="1" i="0" u="none" strike="noStrike" kern="1200" cap="none" spc="0" normalizeH="0" baseline="0" noProof="0" dirty="0">
                <a:ln w="0"/>
                <a:solidFill>
                  <a:prstClr val="white"/>
                </a:solidFill>
                <a:effectLst/>
                <a:uLnTx/>
                <a:uFillTx/>
                <a:latin typeface="Meiryo UI" panose="020B0604030504040204" pitchFamily="50" charset="-128"/>
                <a:ea typeface="Meiryo UI" panose="020B0604030504040204" pitchFamily="50" charset="-128"/>
                <a:cs typeface="+mn-cs"/>
              </a:rPr>
              <a:t>～感染拡大を防ぐためのポイント～</a:t>
            </a:r>
          </a:p>
        </p:txBody>
      </p:sp>
      <p:sp>
        <p:nvSpPr>
          <p:cNvPr id="33" name="正方形/長方形 32"/>
          <p:cNvSpPr/>
          <p:nvPr/>
        </p:nvSpPr>
        <p:spPr>
          <a:xfrm>
            <a:off x="4343400" y="9391572"/>
            <a:ext cx="2102432" cy="270807"/>
          </a:xfrm>
          <a:prstGeom prst="rect">
            <a:avLst/>
          </a:prstGeom>
          <a:ln/>
        </p:spPr>
        <p:style>
          <a:lnRef idx="1">
            <a:schemeClr val="accent4"/>
          </a:lnRef>
          <a:fillRef idx="2">
            <a:schemeClr val="accent4"/>
          </a:fillRef>
          <a:effectRef idx="1">
            <a:schemeClr val="accent4"/>
          </a:effectRef>
          <a:fontRef idx="minor">
            <a:schemeClr val="dk1"/>
          </a:fontRef>
        </p:style>
        <p:txBody>
          <a:bodyPr wrap="square" lIns="65306" tIns="32654" rIns="65306" bIns="32654"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3143"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ibri" panose="020F0502020204030204"/>
              <a:ea typeface="游ゴシック" panose="020B0400000000000000" pitchFamily="50" charset="-128"/>
              <a:cs typeface="+mn-cs"/>
            </a:endParaRPr>
          </a:p>
        </p:txBody>
      </p:sp>
      <p:sp>
        <p:nvSpPr>
          <p:cNvPr id="41" name="正方形/長方形 40"/>
          <p:cNvSpPr/>
          <p:nvPr/>
        </p:nvSpPr>
        <p:spPr>
          <a:xfrm>
            <a:off x="4438650" y="9412165"/>
            <a:ext cx="1569169" cy="21820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1429"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653003" rtl="0" eaLnBrk="1" fontAlgn="auto" latinLnBrk="0" hangingPunct="1">
              <a:lnSpc>
                <a:spcPct val="100000"/>
              </a:lnSpc>
              <a:spcBef>
                <a:spcPts val="0"/>
              </a:spcBef>
              <a:spcAft>
                <a:spcPts val="0"/>
              </a:spcAft>
              <a:buClrTx/>
              <a:buSzTx/>
              <a:buFontTx/>
              <a:buNone/>
              <a:tabLst/>
              <a:defRPr/>
            </a:pPr>
            <a:endPar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a:xfrm>
            <a:off x="4518158" y="9407114"/>
            <a:ext cx="1338828" cy="230832"/>
          </a:xfrm>
          <a:prstGeom prst="rect">
            <a:avLst/>
          </a:prstGeom>
        </p:spPr>
        <p:txBody>
          <a:bodyPr wrap="none" anchor="ctr">
            <a:spAutoFit/>
          </a:bodyPr>
          <a:lstStyle/>
          <a:p>
            <a:pPr marL="0" marR="0" lvl="0" indent="0" algn="ctr" defTabSz="653003"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厚労省　 高齢者　 体操</a:t>
            </a:r>
            <a:endPar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44" name="正方形/長方形 43"/>
          <p:cNvSpPr/>
          <p:nvPr/>
        </p:nvSpPr>
        <p:spPr>
          <a:xfrm>
            <a:off x="5993568" y="9405163"/>
            <a:ext cx="404532" cy="236379"/>
          </a:xfrm>
          <a:prstGeom prst="rect">
            <a:avLst/>
          </a:prstGeom>
          <a:solidFill>
            <a:schemeClr val="tx1">
              <a:lumMod val="75000"/>
              <a:lumOff val="25000"/>
            </a:schemeClr>
          </a:solidFill>
        </p:spPr>
        <p:txBody>
          <a:bodyPr wrap="square" lIns="65314" tIns="32657" rIns="65314" bIns="32657"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ibri" panose="020F0502020204030204"/>
              <a:ea typeface="游ゴシック" panose="020B0400000000000000" pitchFamily="50" charset="-128"/>
              <a:cs typeface="+mn-cs"/>
            </a:endParaRPr>
          </a:p>
        </p:txBody>
      </p:sp>
      <p:sp>
        <p:nvSpPr>
          <p:cNvPr id="45" name="正方形/長方形 44"/>
          <p:cNvSpPr/>
          <p:nvPr/>
        </p:nvSpPr>
        <p:spPr>
          <a:xfrm>
            <a:off x="5997165" y="9429195"/>
            <a:ext cx="415499" cy="230832"/>
          </a:xfrm>
          <a:prstGeom prst="rect">
            <a:avLst/>
          </a:prstGeom>
        </p:spPr>
        <p:txBody>
          <a:bodyPr wrap="none" anchor="ctr">
            <a:spAutoFit/>
          </a:bodyPr>
          <a:lstStyle/>
          <a:p>
            <a:pPr marL="0" marR="0" lvl="0" indent="0" algn="ctr" defTabSz="653003"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検索</a:t>
            </a:r>
          </a:p>
        </p:txBody>
      </p:sp>
      <p:sp>
        <p:nvSpPr>
          <p:cNvPr id="47" name="下矢印 46"/>
          <p:cNvSpPr/>
          <p:nvPr/>
        </p:nvSpPr>
        <p:spPr>
          <a:xfrm rot="8785712">
            <a:off x="6362271" y="9504854"/>
            <a:ext cx="108000" cy="180000"/>
          </a:xfrm>
          <a:prstGeom prst="downArrow">
            <a:avLst>
              <a:gd name="adj1" fmla="val 24368"/>
              <a:gd name="adj2" fmla="val 137340"/>
            </a:avLst>
          </a:prstGeom>
          <a:solidFill>
            <a:schemeClr val="bg1"/>
          </a:solidFill>
          <a:ln>
            <a:solidFill>
              <a:schemeClr val="tx1">
                <a:lumMod val="85000"/>
                <a:lumOff val="15000"/>
              </a:schemeClr>
            </a:solidFill>
          </a:ln>
          <a:effectLst>
            <a:outerShdw blurRad="50800" dist="38100" dir="2700000" algn="tl" rotWithShape="0">
              <a:prstClr val="black">
                <a:alpha val="40000"/>
              </a:prstClr>
            </a:outerShdw>
          </a:effectLst>
        </p:spPr>
        <p:txBody>
          <a:bodyPr wrap="square" lIns="65314" tIns="32657" rIns="65314" bIns="32657"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3143"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ibri" panose="020F0502020204030204"/>
              <a:ea typeface="游ゴシック" panose="020B0400000000000000" pitchFamily="50" charset="-128"/>
              <a:cs typeface="+mn-cs"/>
            </a:endParaRPr>
          </a:p>
        </p:txBody>
      </p:sp>
      <p:pic>
        <p:nvPicPr>
          <p:cNvPr id="52" name="図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8182" y="9394789"/>
            <a:ext cx="305833" cy="288000"/>
          </a:xfrm>
          <a:prstGeom prst="rect">
            <a:avLst/>
          </a:prstGeom>
        </p:spPr>
      </p:pic>
      <p:sp>
        <p:nvSpPr>
          <p:cNvPr id="20" name="テキスト ボックス 19"/>
          <p:cNvSpPr txBox="1"/>
          <p:nvPr/>
        </p:nvSpPr>
        <p:spPr>
          <a:xfrm>
            <a:off x="500353" y="4196945"/>
            <a:ext cx="1044000" cy="261610"/>
          </a:xfrm>
          <a:prstGeom prst="rect">
            <a:avLst/>
          </a:prstGeom>
          <a:solidFill>
            <a:schemeClr val="bg2">
              <a:lumMod val="50000"/>
            </a:schemeClr>
          </a:solidFill>
        </p:spPr>
        <p:txBody>
          <a:bodyPr wrap="squar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開催中は、</a:t>
            </a:r>
            <a:endPar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6" name="Shape 123"/>
          <p:cNvSpPr/>
          <p:nvPr/>
        </p:nvSpPr>
        <p:spPr>
          <a:xfrm>
            <a:off x="112738" y="382541"/>
            <a:ext cx="3096000" cy="249992"/>
          </a:xfrm>
          <a:prstGeom prst="rect">
            <a:avLst/>
          </a:prstGeom>
          <a:ln w="12700">
            <a:miter lim="400000"/>
          </a:ln>
          <a:extLst>
            <a:ext uri="{C572A759-6A51-4108-AA02-DFA0A04FC94B}">
              <ma14:wrappingTextBoxFlag xmlns:ma14="http://schemas.microsoft.com/office/mac/drawingml/2011/main" xmlns="" val="1"/>
            </a:ext>
          </a:extLst>
        </p:spPr>
        <p:txBody>
          <a:bodyPr wrap="square" lIns="24727" tIns="24727" rIns="24727" bIns="24727">
            <a:spAutoFit/>
          </a:bodyPr>
          <a:lstStyle/>
          <a:p>
            <a:pPr marL="0" marR="0" lvl="0" indent="0" algn="ctr" defTabSz="457200" rtl="0" eaLnBrk="1" fontAlgn="auto" latinLnBrk="0" hangingPunct="1">
              <a:lnSpc>
                <a:spcPct val="100000"/>
              </a:lnSpc>
              <a:spcBef>
                <a:spcPts val="0"/>
              </a:spcBef>
              <a:spcAft>
                <a:spcPts val="429"/>
              </a:spcAft>
              <a:buClrTx/>
              <a:buSzTx/>
              <a:buFontTx/>
              <a:buNone/>
              <a:tabLst/>
              <a:defRPr sz="1000">
                <a:latin typeface="ＤＨＰ平成ゴシックW5"/>
                <a:ea typeface="ＤＨＰ平成ゴシックW5"/>
                <a:cs typeface="ＤＨＰ平成ゴシックW5"/>
                <a:sym typeface="ＤＨＰ平成ゴシックW5"/>
              </a:defRPr>
            </a:pPr>
            <a:r>
              <a:rPr kumimoji="0"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ＤＨＰ平成ゴシックW5"/>
              </a:rPr>
              <a:t>新型コロナウイルス感染症に気をつけて</a:t>
            </a:r>
            <a:endParaRPr kumimoji="0"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ＤＨＰ平成ゴシックW5"/>
            </a:endParaRPr>
          </a:p>
        </p:txBody>
      </p:sp>
      <p:grpSp>
        <p:nvGrpSpPr>
          <p:cNvPr id="24" name="グループ化 23"/>
          <p:cNvGrpSpPr/>
          <p:nvPr/>
        </p:nvGrpSpPr>
        <p:grpSpPr>
          <a:xfrm>
            <a:off x="4005990" y="5902856"/>
            <a:ext cx="732364" cy="703980"/>
            <a:chOff x="6976416" y="5762482"/>
            <a:chExt cx="782587" cy="720000"/>
          </a:xfrm>
        </p:grpSpPr>
        <p:pic>
          <p:nvPicPr>
            <p:cNvPr id="55" name="図 5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90676" y="5762482"/>
              <a:ext cx="720000" cy="720000"/>
            </a:xfrm>
            <a:prstGeom prst="rect">
              <a:avLst/>
            </a:prstGeom>
          </p:spPr>
        </p:pic>
        <p:sp>
          <p:nvSpPr>
            <p:cNvPr id="58" name="テキスト ボックス 57"/>
            <p:cNvSpPr txBox="1"/>
            <p:nvPr/>
          </p:nvSpPr>
          <p:spPr>
            <a:xfrm>
              <a:off x="6976416" y="5881056"/>
              <a:ext cx="782587" cy="5078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体操は</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お互いの</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距離をあけて</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22" name="グループ化 21"/>
          <p:cNvGrpSpPr/>
          <p:nvPr/>
        </p:nvGrpSpPr>
        <p:grpSpPr>
          <a:xfrm>
            <a:off x="229676" y="1630335"/>
            <a:ext cx="555819" cy="666156"/>
            <a:chOff x="229676" y="1583543"/>
            <a:chExt cx="555819" cy="666156"/>
          </a:xfrm>
        </p:grpSpPr>
        <p:pic>
          <p:nvPicPr>
            <p:cNvPr id="673" name="図 672"/>
            <p:cNvPicPr>
              <a:picLocks noChangeAspect="1"/>
            </p:cNvPicPr>
            <p:nvPr/>
          </p:nvPicPr>
          <p:blipFill rotWithShape="1">
            <a:blip r:embed="rId12">
              <a:extLst>
                <a:ext uri="{BEBA8EAE-BF5A-486C-A8C5-ECC9F3942E4B}">
                  <a14:imgProps xmlns:a14="http://schemas.microsoft.com/office/drawing/2010/main">
                    <a14:imgLayer r:embed="rId13">
                      <a14:imgEffect>
                        <a14:backgroundRemoval t="14630" b="89815" l="38646" r="66927"/>
                      </a14:imgEffect>
                    </a14:imgLayer>
                  </a14:imgProps>
                </a:ext>
              </a:extLst>
            </a:blip>
            <a:srcRect l="35293" t="16306" r="31177" b="12252"/>
            <a:stretch/>
          </p:blipFill>
          <p:spPr>
            <a:xfrm>
              <a:off x="229676" y="1583543"/>
              <a:ext cx="555819" cy="666156"/>
            </a:xfrm>
            <a:prstGeom prst="rect">
              <a:avLst/>
            </a:prstGeom>
          </p:spPr>
        </p:pic>
        <p:pic>
          <p:nvPicPr>
            <p:cNvPr id="63" name="図 62"/>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1500" b="96500" l="1000" r="44750"/>
                      </a14:imgEffect>
                    </a14:imgLayer>
                  </a14:imgProps>
                </a:ext>
                <a:ext uri="{28A0092B-C50C-407E-A947-70E740481C1C}">
                  <a14:useLocalDpi xmlns:a14="http://schemas.microsoft.com/office/drawing/2010/main" val="0"/>
                </a:ext>
              </a:extLst>
            </a:blip>
            <a:srcRect l="53" t="65045" r="60157" b="11271"/>
            <a:stretch/>
          </p:blipFill>
          <p:spPr>
            <a:xfrm rot="216517">
              <a:off x="459014" y="1729423"/>
              <a:ext cx="180000" cy="107143"/>
            </a:xfrm>
            <a:prstGeom prst="rect">
              <a:avLst/>
            </a:prstGeom>
          </p:spPr>
        </p:pic>
      </p:grpSp>
      <p:grpSp>
        <p:nvGrpSpPr>
          <p:cNvPr id="2" name="グループ化 1"/>
          <p:cNvGrpSpPr/>
          <p:nvPr/>
        </p:nvGrpSpPr>
        <p:grpSpPr>
          <a:xfrm>
            <a:off x="4653514" y="5490018"/>
            <a:ext cx="1995989" cy="742243"/>
            <a:chOff x="5078180" y="5316210"/>
            <a:chExt cx="1876425" cy="695719"/>
          </a:xfrm>
        </p:grpSpPr>
        <p:pic>
          <p:nvPicPr>
            <p:cNvPr id="670" name="図 669"/>
            <p:cNvPicPr>
              <a:picLocks noChangeAspect="1"/>
            </p:cNvPicPr>
            <p:nvPr/>
          </p:nvPicPr>
          <p:blipFill rotWithShape="1">
            <a:blip r:embed="rId16" cstate="print">
              <a:extLst>
                <a:ext uri="{28A0092B-C50C-407E-A947-70E740481C1C}">
                  <a14:useLocalDpi xmlns:a14="http://schemas.microsoft.com/office/drawing/2010/main" val="0"/>
                </a:ext>
              </a:extLst>
            </a:blip>
            <a:srcRect r="51534" b="6373"/>
            <a:stretch/>
          </p:blipFill>
          <p:spPr>
            <a:xfrm>
              <a:off x="5492506" y="5348513"/>
              <a:ext cx="239599" cy="462857"/>
            </a:xfrm>
            <a:prstGeom prst="rect">
              <a:avLst/>
            </a:prstGeom>
          </p:spPr>
        </p:pic>
        <p:sp>
          <p:nvSpPr>
            <p:cNvPr id="672" name="左右矢印 671"/>
            <p:cNvSpPr/>
            <p:nvPr/>
          </p:nvSpPr>
          <p:spPr>
            <a:xfrm>
              <a:off x="5736473" y="5504221"/>
              <a:ext cx="617143" cy="231429"/>
            </a:xfrm>
            <a:prstGeom prst="leftRightArrow">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75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5078180" y="5798665"/>
              <a:ext cx="1876425" cy="2132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86"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できるだけ</a:t>
              </a:r>
              <a:r>
                <a:rPr kumimoji="0" lang="ja-JP" altLang="en-US" sz="786"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２ｍ（最低１ｍ</a:t>
              </a:r>
              <a:r>
                <a:rPr kumimoji="0" lang="ja-JP" altLang="en-US" sz="786"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endParaRPr kumimoji="0" lang="ja-JP" altLang="en-US" sz="786"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4" name="図 3"/>
            <p:cNvPicPr>
              <a:picLocks noChangeAspect="1"/>
            </p:cNvPicPr>
            <p:nvPr/>
          </p:nvPicPr>
          <p:blipFill rotWithShape="1">
            <a:blip r:embed="rId17" cstate="print">
              <a:extLst>
                <a:ext uri="{28A0092B-C50C-407E-A947-70E740481C1C}">
                  <a14:useLocalDpi xmlns:a14="http://schemas.microsoft.com/office/drawing/2010/main" val="0"/>
                </a:ext>
              </a:extLst>
            </a:blip>
            <a:srcRect l="45101"/>
            <a:stretch/>
          </p:blipFill>
          <p:spPr>
            <a:xfrm>
              <a:off x="6362266" y="5316210"/>
              <a:ext cx="288000" cy="524606"/>
            </a:xfrm>
            <a:prstGeom prst="rect">
              <a:avLst/>
            </a:prstGeom>
          </p:spPr>
        </p:pic>
        <p:pic>
          <p:nvPicPr>
            <p:cNvPr id="62" name="図 61"/>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1500" b="96500" l="1000" r="44750"/>
                      </a14:imgEffect>
                    </a14:imgLayer>
                  </a14:imgProps>
                </a:ext>
                <a:ext uri="{28A0092B-C50C-407E-A947-70E740481C1C}">
                  <a14:useLocalDpi xmlns:a14="http://schemas.microsoft.com/office/drawing/2010/main" val="0"/>
                </a:ext>
              </a:extLst>
            </a:blip>
            <a:srcRect l="53" t="65045" r="60157" b="11271"/>
            <a:stretch/>
          </p:blipFill>
          <p:spPr>
            <a:xfrm>
              <a:off x="6436237" y="5487479"/>
              <a:ext cx="198000" cy="117857"/>
            </a:xfrm>
            <a:prstGeom prst="rect">
              <a:avLst/>
            </a:prstGeom>
          </p:spPr>
        </p:pic>
        <p:pic>
          <p:nvPicPr>
            <p:cNvPr id="65" name="図 64"/>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1500" b="96500" l="1000" r="44750"/>
                      </a14:imgEffect>
                    </a14:imgLayer>
                  </a14:imgProps>
                </a:ext>
                <a:ext uri="{28A0092B-C50C-407E-A947-70E740481C1C}">
                  <a14:useLocalDpi xmlns:a14="http://schemas.microsoft.com/office/drawing/2010/main" val="0"/>
                </a:ext>
              </a:extLst>
            </a:blip>
            <a:srcRect l="53" t="65045" r="60157" b="11271"/>
            <a:stretch/>
          </p:blipFill>
          <p:spPr>
            <a:xfrm>
              <a:off x="5538048" y="5519317"/>
              <a:ext cx="180000" cy="107143"/>
            </a:xfrm>
            <a:prstGeom prst="rect">
              <a:avLst/>
            </a:prstGeom>
          </p:spPr>
        </p:pic>
      </p:grpSp>
      <p:pic>
        <p:nvPicPr>
          <p:cNvPr id="67" name="図 66"/>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0" b="74101" l="0" r="79200">
                        <a14:foregroundMark x1="17600" y1="20144" x2="33600" y2="29496"/>
                        <a14:foregroundMark x1="73600" y1="26619" x2="68000" y2="27338"/>
                        <a14:foregroundMark x1="61600" y1="33094" x2="44800" y2="34532"/>
                        <a14:foregroundMark x1="20800" y1="48921" x2="23200" y2="48201"/>
                        <a14:foregroundMark x1="45600" y1="58993" x2="45600" y2="58993"/>
                      </a14:backgroundRemoval>
                    </a14:imgEffect>
                  </a14:imgLayer>
                </a14:imgProps>
              </a:ext>
              <a:ext uri="{28A0092B-C50C-407E-A947-70E740481C1C}">
                <a14:useLocalDpi xmlns:a14="http://schemas.microsoft.com/office/drawing/2010/main" val="0"/>
              </a:ext>
            </a:extLst>
          </a:blip>
          <a:srcRect r="13802" b="26626"/>
          <a:stretch/>
        </p:blipFill>
        <p:spPr>
          <a:xfrm>
            <a:off x="5714167" y="6985052"/>
            <a:ext cx="688929" cy="648000"/>
          </a:xfrm>
          <a:prstGeom prst="rect">
            <a:avLst/>
          </a:prstGeom>
        </p:spPr>
      </p:pic>
      <p:grpSp>
        <p:nvGrpSpPr>
          <p:cNvPr id="7" name="グループ化 6"/>
          <p:cNvGrpSpPr/>
          <p:nvPr/>
        </p:nvGrpSpPr>
        <p:grpSpPr>
          <a:xfrm>
            <a:off x="6084957" y="7438978"/>
            <a:ext cx="504000" cy="518252"/>
            <a:chOff x="6132949" y="7438978"/>
            <a:chExt cx="504000" cy="518252"/>
          </a:xfrm>
        </p:grpSpPr>
        <p:pic>
          <p:nvPicPr>
            <p:cNvPr id="54" name="図 53"/>
            <p:cNvPicPr>
              <a:picLocks noChangeAspect="1"/>
            </p:cNvPicPr>
            <p:nvPr/>
          </p:nvPicPr>
          <p:blipFill>
            <a:blip r:embed="rId20" cstate="print">
              <a:extLst>
                <a:ext uri="{BEBA8EAE-BF5A-486C-A8C5-ECC9F3942E4B}">
                  <a14:imgProps xmlns:a14="http://schemas.microsoft.com/office/drawing/2010/main">
                    <a14:imgLayer r:embed="rId21">
                      <a14:imgEffect>
                        <a14:backgroundRemoval t="0" b="98750" l="9769" r="89717">
                          <a14:foregroundMark x1="67352" y1="39500" x2="67609" y2="39000"/>
                          <a14:foregroundMark x1="77121" y1="37000" x2="77121" y2="37000"/>
                        </a14:backgroundRemoval>
                      </a14:imgEffect>
                    </a14:imgLayer>
                  </a14:imgProps>
                </a:ext>
                <a:ext uri="{28A0092B-C50C-407E-A947-70E740481C1C}">
                  <a14:useLocalDpi xmlns:a14="http://schemas.microsoft.com/office/drawing/2010/main" val="0"/>
                </a:ext>
              </a:extLst>
            </a:blip>
            <a:stretch>
              <a:fillRect/>
            </a:stretch>
          </p:blipFill>
          <p:spPr>
            <a:xfrm>
              <a:off x="6132949" y="7438978"/>
              <a:ext cx="504000" cy="518252"/>
            </a:xfrm>
            <a:prstGeom prst="rect">
              <a:avLst/>
            </a:prstGeom>
          </p:spPr>
        </p:pic>
        <p:pic>
          <p:nvPicPr>
            <p:cNvPr id="57" name="図 56"/>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51500" b="96500" l="1000" r="44750"/>
                      </a14:imgEffect>
                    </a14:imgLayer>
                  </a14:imgProps>
                </a:ext>
                <a:ext uri="{28A0092B-C50C-407E-A947-70E740481C1C}">
                  <a14:useLocalDpi xmlns:a14="http://schemas.microsoft.com/office/drawing/2010/main" val="0"/>
                </a:ext>
              </a:extLst>
            </a:blip>
            <a:srcRect l="53" t="65045" r="60157" b="11271"/>
            <a:stretch/>
          </p:blipFill>
          <p:spPr>
            <a:xfrm rot="21109894">
              <a:off x="6296599" y="7567390"/>
              <a:ext cx="144000" cy="85714"/>
            </a:xfrm>
            <a:prstGeom prst="rect">
              <a:avLst/>
            </a:prstGeom>
          </p:spPr>
        </p:pic>
      </p:grpSp>
    </p:spTree>
    <p:extLst>
      <p:ext uri="{BB962C8B-B14F-4D97-AF65-F5344CB8AC3E}">
        <p14:creationId xmlns:p14="http://schemas.microsoft.com/office/powerpoint/2010/main" val="32261112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